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81"/>
    <p:restoredTop sz="95449"/>
  </p:normalViewPr>
  <p:slideViewPr>
    <p:cSldViewPr snapToGrid="0">
      <p:cViewPr>
        <p:scale>
          <a:sx n="28" d="100"/>
          <a:sy n="28" d="100"/>
        </p:scale>
        <p:origin x="36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4" d="100"/>
          <a:sy n="114" d="100"/>
        </p:scale>
        <p:origin x="426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E4598-E88B-E847-A274-2C2472319375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FE22A-E62D-A144-97CD-E2C43B66EE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692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77724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55448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233172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310896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388620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466344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544068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6217920" algn="l" defTabSz="155448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49500" y="1143000"/>
            <a:ext cx="21590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FE22A-E62D-A144-97CD-E2C43B66EE34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45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1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836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503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789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696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961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909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1771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535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5081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145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41572-6F10-0246-BAF3-C8D6371C5410}" type="datetimeFigureOut">
              <a:rPr lang="es-ES_tradnl" smtClean="0"/>
              <a:t>8/4/26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77B45-0788-0E4A-AE32-D2DB7B0065D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272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Mármol Negro Marquina Extra Lámina | Mármoles Puente">
            <a:extLst>
              <a:ext uri="{FF2B5EF4-FFF2-40B4-BE49-F238E27FC236}">
                <a16:creationId xmlns:a16="http://schemas.microsoft.com/office/drawing/2014/main" id="{6B54CF94-5D7F-C701-4BAB-81CD0FFEF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-1" y="-1"/>
            <a:ext cx="25199975" cy="41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 descr="Logotipo&#10;&#10;Descripción generada automáticamente">
            <a:extLst>
              <a:ext uri="{FF2B5EF4-FFF2-40B4-BE49-F238E27FC236}">
                <a16:creationId xmlns:a16="http://schemas.microsoft.com/office/drawing/2014/main" id="{5239FF10-3331-0A85-1C6F-E7B08E821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108" y="191466"/>
            <a:ext cx="3568866" cy="36855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Google Shape;185;p40">
            <a:extLst>
              <a:ext uri="{FF2B5EF4-FFF2-40B4-BE49-F238E27FC236}">
                <a16:creationId xmlns:a16="http://schemas.microsoft.com/office/drawing/2014/main" id="{7C4FB796-1051-AF7C-51EB-2CA1F2A95A58}"/>
              </a:ext>
            </a:extLst>
          </p:cNvPr>
          <p:cNvSpPr txBox="1">
            <a:spLocks/>
          </p:cNvSpPr>
          <p:nvPr/>
        </p:nvSpPr>
        <p:spPr>
          <a:xfrm>
            <a:off x="5449301" y="447284"/>
            <a:ext cx="15710904" cy="317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400" b="1" dirty="0">
                <a:solidFill>
                  <a:schemeClr val="bg1"/>
                </a:solidFill>
              </a:rPr>
              <a:t>“Trauma raquimedular y la importancia de una cirugía temprana.”</a:t>
            </a:r>
          </a:p>
          <a:p>
            <a:endParaRPr lang="es-MX" sz="2400" dirty="0">
              <a:solidFill>
                <a:schemeClr val="bg1"/>
              </a:solidFill>
            </a:endParaRPr>
          </a:p>
          <a:p>
            <a:r>
              <a:rPr lang="es-MX" sz="2800" i="1" dirty="0">
                <a:solidFill>
                  <a:schemeClr val="bg1"/>
                </a:solidFill>
              </a:rPr>
              <a:t>René Alberto Sanabria Bracamontes, Eduardo Diaz Juárez, Edgar Fragoza Sánchez.</a:t>
            </a:r>
          </a:p>
          <a:p>
            <a:endParaRPr lang="es-MX" sz="2400" i="1" dirty="0">
              <a:solidFill>
                <a:schemeClr val="bg1"/>
              </a:solidFill>
            </a:endParaRPr>
          </a:p>
          <a:p>
            <a:r>
              <a:rPr lang="es-MX" sz="2400" i="1" dirty="0">
                <a:solidFill>
                  <a:schemeClr val="bg1"/>
                </a:solidFill>
              </a:rPr>
              <a:t>Servicio de Neurocirugía del </a:t>
            </a:r>
            <a:r>
              <a:rPr lang="es-MX" sz="2400" b="1" i="1" dirty="0">
                <a:solidFill>
                  <a:schemeClr val="bg1"/>
                </a:solidFill>
              </a:rPr>
              <a:t>Hospital General 450 Durango</a:t>
            </a:r>
          </a:p>
        </p:txBody>
      </p:sp>
      <p:sp>
        <p:nvSpPr>
          <p:cNvPr id="15" name="Google Shape;227;p45">
            <a:extLst>
              <a:ext uri="{FF2B5EF4-FFF2-40B4-BE49-F238E27FC236}">
                <a16:creationId xmlns:a16="http://schemas.microsoft.com/office/drawing/2014/main" id="{B156B4F3-7196-18A2-B5D7-2687FAD11FE6}"/>
              </a:ext>
            </a:extLst>
          </p:cNvPr>
          <p:cNvSpPr txBox="1">
            <a:spLocks/>
          </p:cNvSpPr>
          <p:nvPr/>
        </p:nvSpPr>
        <p:spPr>
          <a:xfrm>
            <a:off x="321457" y="4587144"/>
            <a:ext cx="11676578" cy="752440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just"/>
            <a:r>
              <a:rPr lang="es-MX" sz="3600" b="1" dirty="0"/>
              <a:t>Fisiopatología</a:t>
            </a:r>
            <a:r>
              <a:rPr lang="es-MX" sz="3600" dirty="0"/>
              <a:t>: El trauma raquimedular (TRM) desencadena una cascada de eventos neurotóxicos e isquémicos; la descompresión busca limitar la progresión de la lesión secundaria.</a:t>
            </a:r>
          </a:p>
          <a:p>
            <a:pPr algn="just"/>
            <a:r>
              <a:rPr lang="es-MX" sz="3600" b="1" dirty="0"/>
              <a:t>Epidemiología</a:t>
            </a:r>
            <a:r>
              <a:rPr lang="es-MX" sz="3600" dirty="0"/>
              <a:t>: El TRM conlleva una morbilidad devastadora con un aumento persistente en la tasa de mortalidad a lo largo de la vida del paciente.</a:t>
            </a:r>
          </a:p>
          <a:p>
            <a:pPr algn="just"/>
            <a:r>
              <a:rPr lang="es-MX" sz="3600" b="1" dirty="0"/>
              <a:t>Objetivo</a:t>
            </a:r>
            <a:r>
              <a:rPr lang="es-MX" sz="3600" dirty="0"/>
              <a:t>: Reportar el impacto de la descompresión ultra-temprana (&lt;12 h) en la recuperación neurológica de un paciente con lesión medular torácica completa.. </a:t>
            </a:r>
          </a:p>
          <a:p>
            <a:pPr algn="just"/>
            <a:endParaRPr lang="es-MX" sz="3600" dirty="0"/>
          </a:p>
          <a:p>
            <a:pPr algn="just"/>
            <a:endParaRPr lang="es-MX" sz="32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EA483F3-E2FA-0AF1-BA07-1DAE802DE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321457" y="4587144"/>
            <a:ext cx="11676578" cy="1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Google Shape;185;p40">
            <a:extLst>
              <a:ext uri="{FF2B5EF4-FFF2-40B4-BE49-F238E27FC236}">
                <a16:creationId xmlns:a16="http://schemas.microsoft.com/office/drawing/2014/main" id="{5C79A592-C6F2-8CBE-F8FB-B6748F55E80F}"/>
              </a:ext>
            </a:extLst>
          </p:cNvPr>
          <p:cNvSpPr txBox="1">
            <a:spLocks/>
          </p:cNvSpPr>
          <p:nvPr/>
        </p:nvSpPr>
        <p:spPr>
          <a:xfrm>
            <a:off x="4615720" y="4587142"/>
            <a:ext cx="3376195" cy="11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Introducción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21" name="Google Shape;227;p45">
            <a:extLst>
              <a:ext uri="{FF2B5EF4-FFF2-40B4-BE49-F238E27FC236}">
                <a16:creationId xmlns:a16="http://schemas.microsoft.com/office/drawing/2014/main" id="{9AFB206B-F4E9-DD28-E191-C15983EEEFFF}"/>
              </a:ext>
            </a:extLst>
          </p:cNvPr>
          <p:cNvSpPr txBox="1">
            <a:spLocks/>
          </p:cNvSpPr>
          <p:nvPr/>
        </p:nvSpPr>
        <p:spPr>
          <a:xfrm>
            <a:off x="321448" y="12955519"/>
            <a:ext cx="11676579" cy="98425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just"/>
            <a:r>
              <a:rPr lang="es-MX" sz="3600" b="1" dirty="0"/>
              <a:t>Anamnesis</a:t>
            </a:r>
            <a:r>
              <a:rPr lang="es-MX" sz="3600" dirty="0"/>
              <a:t>: Masculino de 15 años que inicia su padecimiento actual a las 18:00 hrs tras accidente de alta energía (volcadura con eyección de 2 metros). Llega al servicio de urgencias a las 21:30 hrs. 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b="1" dirty="0"/>
              <a:t>Exploración Neurológica: </a:t>
            </a:r>
            <a:r>
              <a:rPr lang="es-MX" sz="3600" dirty="0"/>
              <a:t>Paraplejía inmediata, anestesia por debajo del nivel de lesión y dolor axial severo. Nivel neurologico T9, ASIA A UEMS 50, LEMS 0, LTT 64 PPT 64.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b="1" dirty="0"/>
              <a:t>Estudio de Imagen</a:t>
            </a:r>
            <a:r>
              <a:rPr lang="es-MX" sz="3600" dirty="0"/>
              <a:t>: La TC de columna demostró fractura-luxación torácica con invasión del canal medular y compromiso de la estabilidad según criterios AO (Fractura T10 tipo C de AOSpine).</a:t>
            </a:r>
          </a:p>
          <a:p>
            <a:pPr algn="just"/>
            <a:endParaRPr lang="es-MX" sz="3200" dirty="0"/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AB5A9DA9-D409-A029-3BCF-77CB1F983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321452" y="12971392"/>
            <a:ext cx="11676578" cy="1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85;p40">
            <a:extLst>
              <a:ext uri="{FF2B5EF4-FFF2-40B4-BE49-F238E27FC236}">
                <a16:creationId xmlns:a16="http://schemas.microsoft.com/office/drawing/2014/main" id="{C396871F-72AE-CFB5-C586-AEF16E325D52}"/>
              </a:ext>
            </a:extLst>
          </p:cNvPr>
          <p:cNvSpPr txBox="1">
            <a:spLocks/>
          </p:cNvSpPr>
          <p:nvPr/>
        </p:nvSpPr>
        <p:spPr>
          <a:xfrm>
            <a:off x="4471641" y="13015520"/>
            <a:ext cx="3376195" cy="11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Caso clínico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3C70C50-49D6-5958-1BEA-1DCC4D589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13201940" y="4587144"/>
            <a:ext cx="11676578" cy="1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Google Shape;185;p40">
            <a:extLst>
              <a:ext uri="{FF2B5EF4-FFF2-40B4-BE49-F238E27FC236}">
                <a16:creationId xmlns:a16="http://schemas.microsoft.com/office/drawing/2014/main" id="{3F52B406-9ADF-488D-7137-741E6A6BF712}"/>
              </a:ext>
            </a:extLst>
          </p:cNvPr>
          <p:cNvSpPr txBox="1">
            <a:spLocks/>
          </p:cNvSpPr>
          <p:nvPr/>
        </p:nvSpPr>
        <p:spPr>
          <a:xfrm>
            <a:off x="16898370" y="4643525"/>
            <a:ext cx="4765250" cy="104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Manejo Quirúrgico</a:t>
            </a:r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B422CED-B0B2-68DF-17CF-EF803C65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48" y="23768852"/>
            <a:ext cx="6884021" cy="11783601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62D53E5-AF7B-8EB4-2F60-CA9F45306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927" y="23768853"/>
            <a:ext cx="4575100" cy="117836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17F24487-DC2F-C124-C09C-DE90968A244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214" t="17516" r="37768" b="36565"/>
          <a:stretch/>
        </p:blipFill>
        <p:spPr>
          <a:xfrm>
            <a:off x="13163987" y="10853207"/>
            <a:ext cx="5088704" cy="6450468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9A3E04F-EB64-3039-2247-8663D486C2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108" t="8133" r="44066" b="17002"/>
          <a:stretch/>
        </p:blipFill>
        <p:spPr>
          <a:xfrm>
            <a:off x="18460314" y="10883905"/>
            <a:ext cx="2942510" cy="6450468"/>
          </a:xfrm>
          <a:prstGeom prst="rect">
            <a:avLst/>
          </a:prstGeom>
        </p:spPr>
      </p:pic>
      <p:sp>
        <p:nvSpPr>
          <p:cNvPr id="30" name="Google Shape;227;p45">
            <a:extLst>
              <a:ext uri="{FF2B5EF4-FFF2-40B4-BE49-F238E27FC236}">
                <a16:creationId xmlns:a16="http://schemas.microsoft.com/office/drawing/2014/main" id="{C86E77F4-F00B-4D90-E703-7CA707742E98}"/>
              </a:ext>
            </a:extLst>
          </p:cNvPr>
          <p:cNvSpPr txBox="1">
            <a:spLocks/>
          </p:cNvSpPr>
          <p:nvPr/>
        </p:nvSpPr>
        <p:spPr>
          <a:xfrm>
            <a:off x="13201932" y="17826188"/>
            <a:ext cx="11676579" cy="49187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just"/>
            <a:r>
              <a:rPr lang="es-MX" sz="3200" b="1" dirty="0"/>
              <a:t>Postoperatorio</a:t>
            </a:r>
            <a:r>
              <a:rPr lang="es-MX" sz="3200" dirty="0"/>
              <a:t>: Evolución clínica satisfactoria, egreso hospitalario a los 16 días con protocolo de fisioterapia estricta.</a:t>
            </a:r>
          </a:p>
          <a:p>
            <a:pPr algn="just"/>
            <a:r>
              <a:rPr lang="es-MX" sz="3200" b="1" dirty="0"/>
              <a:t>Conversión Neurológica</a:t>
            </a:r>
            <a:r>
              <a:rPr lang="es-MX" sz="3200" dirty="0"/>
              <a:t>: Seguimiento a 6 meses documentando una mejoría significativa en la escala de deficiencia de la American Spinal Injury Association, pasando de ASIA A a ASIA C</a:t>
            </a:r>
            <a:endParaRPr lang="es-MX" sz="2000" b="1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563C18CA-73CE-3B21-8C5E-6534BD115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13201933" y="17804314"/>
            <a:ext cx="11676578" cy="1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Google Shape;185;p40">
            <a:extLst>
              <a:ext uri="{FF2B5EF4-FFF2-40B4-BE49-F238E27FC236}">
                <a16:creationId xmlns:a16="http://schemas.microsoft.com/office/drawing/2014/main" id="{974E0231-7B3F-14BA-253E-042012474E06}"/>
              </a:ext>
            </a:extLst>
          </p:cNvPr>
          <p:cNvSpPr txBox="1">
            <a:spLocks/>
          </p:cNvSpPr>
          <p:nvPr/>
        </p:nvSpPr>
        <p:spPr>
          <a:xfrm>
            <a:off x="16247177" y="17795490"/>
            <a:ext cx="5784965" cy="111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Evolución y resultados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3" name="Google Shape;227;p45">
            <a:extLst>
              <a:ext uri="{FF2B5EF4-FFF2-40B4-BE49-F238E27FC236}">
                <a16:creationId xmlns:a16="http://schemas.microsoft.com/office/drawing/2014/main" id="{655ED2ED-0F71-18CE-6CA8-D9EE9B10C9D8}"/>
              </a:ext>
            </a:extLst>
          </p:cNvPr>
          <p:cNvSpPr txBox="1">
            <a:spLocks/>
          </p:cNvSpPr>
          <p:nvPr/>
        </p:nvSpPr>
        <p:spPr>
          <a:xfrm>
            <a:off x="13170818" y="23438500"/>
            <a:ext cx="11676579" cy="61965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just"/>
            <a:r>
              <a:rPr lang="es-MX" sz="3200" b="1" dirty="0"/>
              <a:t>Ventana Terapéutica: </a:t>
            </a:r>
            <a:r>
              <a:rPr lang="es-MX" sz="3200" dirty="0"/>
              <a:t>La literatura contemporánea sugiere beneficios óptimos en descompresión antes de las 24 horas.</a:t>
            </a:r>
          </a:p>
          <a:p>
            <a:pPr algn="just"/>
            <a:r>
              <a:rPr lang="es-MX" sz="3200" b="1" dirty="0"/>
              <a:t>Evidencia en Trauma Torácico: </a:t>
            </a:r>
            <a:r>
              <a:rPr lang="es-MX" sz="3200" dirty="0"/>
              <a:t>Este caso refuerza que incluso en lesiones torácicas consideradas completas inicialmente, la descompresión temprana favorece la neuroplasticidad y recuperación funcional.</a:t>
            </a:r>
          </a:p>
          <a:p>
            <a:pPr algn="just"/>
            <a:r>
              <a:rPr lang="es-MX" sz="3200" b="1" dirty="0"/>
              <a:t>Conclusión: </a:t>
            </a:r>
            <a:r>
              <a:rPr lang="es-MX" sz="3200" dirty="0"/>
              <a:t>La intervención oportuna es el factor modificable más crítico para mejorar el pronóstico a largo plazo en el TRM.</a:t>
            </a:r>
          </a:p>
          <a:p>
            <a:pPr algn="l"/>
            <a:endParaRPr lang="es-MX" sz="2400" b="1" dirty="0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E0E763D0-40FC-DB63-735A-9263BB407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13201933" y="23437283"/>
            <a:ext cx="11676578" cy="1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Google Shape;185;p40">
            <a:extLst>
              <a:ext uri="{FF2B5EF4-FFF2-40B4-BE49-F238E27FC236}">
                <a16:creationId xmlns:a16="http://schemas.microsoft.com/office/drawing/2014/main" id="{7951CF60-8E1E-C960-E55B-41B4DB40A387}"/>
              </a:ext>
            </a:extLst>
          </p:cNvPr>
          <p:cNvSpPr txBox="1">
            <a:spLocks/>
          </p:cNvSpPr>
          <p:nvPr/>
        </p:nvSpPr>
        <p:spPr>
          <a:xfrm>
            <a:off x="16375712" y="23429689"/>
            <a:ext cx="5810566" cy="111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Discusión y conclusión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6" name="Google Shape;227;p45">
            <a:extLst>
              <a:ext uri="{FF2B5EF4-FFF2-40B4-BE49-F238E27FC236}">
                <a16:creationId xmlns:a16="http://schemas.microsoft.com/office/drawing/2014/main" id="{9D6C5C18-5545-D932-465B-1ACAD52B511F}"/>
              </a:ext>
            </a:extLst>
          </p:cNvPr>
          <p:cNvSpPr txBox="1">
            <a:spLocks/>
          </p:cNvSpPr>
          <p:nvPr/>
        </p:nvSpPr>
        <p:spPr>
          <a:xfrm>
            <a:off x="13201933" y="30328656"/>
            <a:ext cx="11676579" cy="52237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just"/>
            <a:r>
              <a:rPr lang="es-MX" sz="2400" i="1" dirty="0"/>
              <a:t>1. Garfin, S.R. et al. (2018) Rothman-Simeone and Herkowitz’s the spine. Philadelphia: Elsevier, Inc.</a:t>
            </a:r>
          </a:p>
          <a:p>
            <a:pPr algn="just"/>
            <a:r>
              <a:rPr lang="es-MX" sz="2400" i="1" dirty="0"/>
              <a:t>2. Fehlings MG, Vaccaro A, Wilson JR, Singh A, W Cadotte D, Harrop JS, Aarabi B, Shaffrey C, Early versus delayed decompression for traumatic cervical spinal cord injury: results of the Surgical Timing in Acute Spinal Cord Injury Study (STASCIS). PLoS One. 2012;7(2):e32037. doi: 10.1371/journal.pone.0032037. </a:t>
            </a:r>
          </a:p>
          <a:p>
            <a:pPr algn="just"/>
            <a:r>
              <a:rPr lang="es-MX" sz="2400" i="1" dirty="0"/>
              <a:t>3. Kwon BK, Tetreault LA, Evaniew N, Skelly AC, Fehlings MG. AO Spine/Praxis Clinical Practice Guidelines for the Management of Acute Spinal Cord Injury: An Introduction to a Focus Issue. Global Spine Journal. 2024;14(3_suppl):5S-9S. doi:10.1177/21925682231189928</a:t>
            </a:r>
          </a:p>
          <a:p>
            <a:pPr algn="just"/>
            <a:r>
              <a:rPr lang="es-MX" sz="2800" i="1" dirty="0"/>
              <a:t> </a:t>
            </a:r>
          </a:p>
          <a:p>
            <a:pPr algn="just"/>
            <a:endParaRPr lang="es-MX" sz="2800" dirty="0"/>
          </a:p>
          <a:p>
            <a:pPr algn="just"/>
            <a:endParaRPr lang="es-MX" sz="2800" dirty="0"/>
          </a:p>
          <a:p>
            <a:pPr algn="l"/>
            <a:endParaRPr lang="es-MX" sz="2400" b="1" dirty="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78F2735-AFEB-20D7-B990-472B532D6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34" b="22339"/>
          <a:stretch/>
        </p:blipFill>
        <p:spPr bwMode="auto">
          <a:xfrm>
            <a:off x="13201933" y="30332317"/>
            <a:ext cx="11676578" cy="114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185;p40">
            <a:extLst>
              <a:ext uri="{FF2B5EF4-FFF2-40B4-BE49-F238E27FC236}">
                <a16:creationId xmlns:a16="http://schemas.microsoft.com/office/drawing/2014/main" id="{C4BF7B4F-4BE1-43C3-4D7B-7EBCAC676D6F}"/>
              </a:ext>
            </a:extLst>
          </p:cNvPr>
          <p:cNvSpPr txBox="1">
            <a:spLocks/>
          </p:cNvSpPr>
          <p:nvPr/>
        </p:nvSpPr>
        <p:spPr>
          <a:xfrm>
            <a:off x="17161011" y="30299048"/>
            <a:ext cx="3758420" cy="111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Referencias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40" name="Google Shape;227;p45">
            <a:extLst>
              <a:ext uri="{FF2B5EF4-FFF2-40B4-BE49-F238E27FC236}">
                <a16:creationId xmlns:a16="http://schemas.microsoft.com/office/drawing/2014/main" id="{5CBC621A-BCA0-CDBB-51F7-4B032AEEC321}"/>
              </a:ext>
            </a:extLst>
          </p:cNvPr>
          <p:cNvSpPr txBox="1">
            <a:spLocks/>
          </p:cNvSpPr>
          <p:nvPr/>
        </p:nvSpPr>
        <p:spPr>
          <a:xfrm>
            <a:off x="13201932" y="4614849"/>
            <a:ext cx="11676579" cy="602543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l"/>
            <a:endParaRPr lang="es-MX" sz="2400" dirty="0"/>
          </a:p>
          <a:p>
            <a:pPr algn="just"/>
            <a:r>
              <a:rPr lang="es-MX" sz="3600" b="1" dirty="0"/>
              <a:t>Cronometría Quirúrgica: </a:t>
            </a:r>
            <a:r>
              <a:rPr lang="es-MX" sz="3600" dirty="0"/>
              <a:t>ingresó a urgencias a las 21:30 hrs; inicio de acto quirúrgico a las 02:46 hrs (tiempo puerta-quirófano: 5 h 16 min).</a:t>
            </a:r>
          </a:p>
          <a:p>
            <a:pPr algn="just"/>
            <a:r>
              <a:rPr lang="es-MX" sz="3600" b="1" dirty="0"/>
              <a:t>Técnica:</a:t>
            </a:r>
            <a:r>
              <a:rPr lang="es-MX" sz="3600" dirty="0"/>
              <a:t> artrodesis torácica T7-T8 y T11-T12 mediante tornillos transpediculares, asociada a laminectomía descompresiva T9-T10.</a:t>
            </a:r>
          </a:p>
          <a:p>
            <a:pPr algn="just"/>
            <a:r>
              <a:rPr lang="es-MX" sz="3600" b="1" dirty="0"/>
              <a:t>Transoperatorio</a:t>
            </a:r>
            <a:r>
              <a:rPr lang="es-MX" sz="3600" dirty="0"/>
              <a:t>: procedimiento sin incidentes ni accidentes reportados.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90E77031-31B8-198E-3689-5C4A5EECEAB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337" t="11748" r="41079" b="20266"/>
          <a:stretch/>
        </p:blipFill>
        <p:spPr>
          <a:xfrm>
            <a:off x="21610447" y="10883905"/>
            <a:ext cx="3268064" cy="6419770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E4ECA89B-9F07-F525-FA6C-4B6FAE3BFF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9536" r="20167" b="43778"/>
          <a:stretch/>
        </p:blipFill>
        <p:spPr bwMode="auto">
          <a:xfrm>
            <a:off x="426842" y="445974"/>
            <a:ext cx="5022459" cy="3446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83358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{2876B5FC-870B-874B-ACFF-E58C0DD32EBA}tf10001124_mac</Template>
  <TotalTime>8832</TotalTime>
  <Words>547</Words>
  <Application>Microsoft Macintosh PowerPoint</Application>
  <PresentationFormat>Personalizado</PresentationFormat>
  <Paragraphs>57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Raleway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2026-04-09T02:10:37Z</dcterms:created>
  <dcterms:modified xsi:type="dcterms:W3CDTF">2026-04-15T05:23:33Z</dcterms:modified>
</cp:coreProperties>
</file>