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6459200" cy="21945600"/>
  <p:notesSz cx="6858000" cy="9144000"/>
  <p:embeddedFontLst>
    <p:embeddedFont>
      <p:font typeface="Arial Black" panose="020B0604020202020204" pitchFamily="34" charset="0"/>
      <p:bold r:id="rId3"/>
    </p:embeddedFont>
    <p:embeddedFont>
      <p:font typeface="Bodoni 72 Oldstyle Book" pitchFamily="2" charset="0"/>
      <p:regular r:id="rId4"/>
      <p:italic r:id="rId5"/>
    </p:embeddedFont>
    <p:embeddedFont>
      <p:font typeface="Bodoni 72 Oldstyle Book" pitchFamily="2" charset="0"/>
      <p:regular r:id="rId4"/>
      <p:italic r:id="rId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9" autoAdjust="0"/>
    <p:restoredTop sz="94595" autoAdjust="0"/>
  </p:normalViewPr>
  <p:slideViewPr>
    <p:cSldViewPr>
      <p:cViewPr>
        <p:scale>
          <a:sx n="67" d="100"/>
          <a:sy n="67" d="100"/>
        </p:scale>
        <p:origin x="896" y="-54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font" Target="fonts/font1.fntdata"/><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font" Target="fonts/font3.fntdata"/><Relationship Id="rId4" Type="http://schemas.openxmlformats.org/officeDocument/2006/relationships/font" Target="fonts/font2.fntdata"/><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6/24/25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1140911" y="4321934"/>
            <a:ext cx="14198949" cy="1006156"/>
            <a:chOff x="0" y="0"/>
            <a:chExt cx="2337276" cy="165622"/>
          </a:xfrm>
        </p:grpSpPr>
        <p:sp>
          <p:nvSpPr>
            <p:cNvPr id="5" name="Freeform 5"/>
            <p:cNvSpPr/>
            <p:nvPr/>
          </p:nvSpPr>
          <p:spPr>
            <a:xfrm>
              <a:off x="0" y="0"/>
              <a:ext cx="2337276" cy="165622"/>
            </a:xfrm>
            <a:custGeom>
              <a:avLst/>
              <a:gdLst/>
              <a:ahLst/>
              <a:cxnLst/>
              <a:rect l="l" t="t" r="r" b="b"/>
              <a:pathLst>
                <a:path w="2337276" h="165622">
                  <a:moveTo>
                    <a:pt x="0" y="0"/>
                  </a:moveTo>
                  <a:lnTo>
                    <a:pt x="2337276" y="0"/>
                  </a:lnTo>
                  <a:lnTo>
                    <a:pt x="2337276" y="165622"/>
                  </a:lnTo>
                  <a:lnTo>
                    <a:pt x="0" y="165622"/>
                  </a:lnTo>
                  <a:close/>
                </a:path>
              </a:pathLst>
            </a:custGeom>
            <a:solidFill>
              <a:srgbClr val="002060"/>
            </a:solidFill>
          </p:spPr>
          <p:txBody>
            <a:bodyPr/>
            <a:lstStyle/>
            <a:p>
              <a:endParaRPr lang="es-MX" dirty="0">
                <a:highlight>
                  <a:srgbClr val="FF0000"/>
                </a:highlight>
              </a:endParaRPr>
            </a:p>
          </p:txBody>
        </p:sp>
        <p:sp>
          <p:nvSpPr>
            <p:cNvPr id="6" name="TextBox 6"/>
            <p:cNvSpPr txBox="1"/>
            <p:nvPr/>
          </p:nvSpPr>
          <p:spPr>
            <a:xfrm>
              <a:off x="0" y="-66675"/>
              <a:ext cx="2337276" cy="232297"/>
            </a:xfrm>
            <a:prstGeom prst="rect">
              <a:avLst/>
            </a:prstGeom>
          </p:spPr>
          <p:txBody>
            <a:bodyPr lIns="25400" tIns="25400" rIns="25400" bIns="25400" rtlCol="0" anchor="ctr"/>
            <a:lstStyle/>
            <a:p>
              <a:pPr algn="ctr">
                <a:lnSpc>
                  <a:spcPts val="4340"/>
                </a:lnSpc>
              </a:pPr>
              <a:endParaRPr/>
            </a:p>
          </p:txBody>
        </p:sp>
      </p:grpSp>
      <p:sp>
        <p:nvSpPr>
          <p:cNvPr id="7" name="AutoShape 7"/>
          <p:cNvSpPr/>
          <p:nvPr/>
        </p:nvSpPr>
        <p:spPr>
          <a:xfrm>
            <a:off x="1126484" y="4321934"/>
            <a:ext cx="14213375" cy="0"/>
          </a:xfrm>
          <a:prstGeom prst="line">
            <a:avLst/>
          </a:prstGeom>
          <a:ln w="9525" cap="rnd">
            <a:solidFill>
              <a:srgbClr val="000001"/>
            </a:solidFill>
            <a:prstDash val="solid"/>
            <a:headEnd type="none" w="sm" len="sm"/>
            <a:tailEnd type="none" w="sm" len="sm"/>
          </a:ln>
        </p:spPr>
        <p:txBody>
          <a:bodyPr/>
          <a:lstStyle/>
          <a:p>
            <a:endParaRPr lang="es-MX"/>
          </a:p>
        </p:txBody>
      </p:sp>
      <p:grpSp>
        <p:nvGrpSpPr>
          <p:cNvPr id="8" name="Group 8"/>
          <p:cNvGrpSpPr/>
          <p:nvPr/>
        </p:nvGrpSpPr>
        <p:grpSpPr>
          <a:xfrm>
            <a:off x="1140634" y="20159325"/>
            <a:ext cx="14199226" cy="666934"/>
            <a:chOff x="0" y="0"/>
            <a:chExt cx="2337321" cy="109783"/>
          </a:xfrm>
        </p:grpSpPr>
        <p:sp>
          <p:nvSpPr>
            <p:cNvPr id="9" name="Freeform 9"/>
            <p:cNvSpPr/>
            <p:nvPr/>
          </p:nvSpPr>
          <p:spPr>
            <a:xfrm>
              <a:off x="0" y="0"/>
              <a:ext cx="2337321" cy="109783"/>
            </a:xfrm>
            <a:custGeom>
              <a:avLst/>
              <a:gdLst/>
              <a:ahLst/>
              <a:cxnLst/>
              <a:rect l="l" t="t" r="r" b="b"/>
              <a:pathLst>
                <a:path w="2337321" h="109783">
                  <a:moveTo>
                    <a:pt x="0" y="0"/>
                  </a:moveTo>
                  <a:lnTo>
                    <a:pt x="2337321" y="0"/>
                  </a:lnTo>
                  <a:lnTo>
                    <a:pt x="2337321" y="109783"/>
                  </a:lnTo>
                  <a:lnTo>
                    <a:pt x="0" y="109783"/>
                  </a:lnTo>
                  <a:close/>
                </a:path>
              </a:pathLst>
            </a:custGeom>
            <a:solidFill>
              <a:schemeClr val="tx2"/>
            </a:solidFill>
          </p:spPr>
          <p:txBody>
            <a:bodyPr/>
            <a:lstStyle/>
            <a:p>
              <a:endParaRPr lang="es-MX"/>
            </a:p>
          </p:txBody>
        </p:sp>
        <p:sp>
          <p:nvSpPr>
            <p:cNvPr id="10" name="TextBox 10"/>
            <p:cNvSpPr txBox="1"/>
            <p:nvPr/>
          </p:nvSpPr>
          <p:spPr>
            <a:xfrm>
              <a:off x="0" y="-66675"/>
              <a:ext cx="2337321" cy="176458"/>
            </a:xfrm>
            <a:prstGeom prst="rect">
              <a:avLst/>
            </a:prstGeom>
          </p:spPr>
          <p:txBody>
            <a:bodyPr lIns="25400" tIns="25400" rIns="25400" bIns="25400" rtlCol="0" anchor="ctr"/>
            <a:lstStyle/>
            <a:p>
              <a:pPr algn="ctr">
                <a:lnSpc>
                  <a:spcPts val="4340"/>
                </a:lnSpc>
              </a:pPr>
              <a:endParaRPr/>
            </a:p>
          </p:txBody>
        </p:sp>
      </p:grpSp>
      <p:sp>
        <p:nvSpPr>
          <p:cNvPr id="11" name="AutoShape 11"/>
          <p:cNvSpPr/>
          <p:nvPr/>
        </p:nvSpPr>
        <p:spPr>
          <a:xfrm flipH="1">
            <a:off x="1133628" y="1119341"/>
            <a:ext cx="0" cy="19706919"/>
          </a:xfrm>
          <a:prstGeom prst="line">
            <a:avLst/>
          </a:prstGeom>
          <a:ln w="9525" cap="rnd">
            <a:solidFill>
              <a:srgbClr val="000001"/>
            </a:solidFill>
            <a:prstDash val="solid"/>
            <a:headEnd type="none" w="sm" len="sm"/>
            <a:tailEnd type="none" w="sm" len="sm"/>
          </a:ln>
        </p:spPr>
        <p:txBody>
          <a:bodyPr/>
          <a:lstStyle/>
          <a:p>
            <a:endParaRPr lang="es-MX"/>
          </a:p>
        </p:txBody>
      </p:sp>
      <p:sp>
        <p:nvSpPr>
          <p:cNvPr id="12" name="AutoShape 12"/>
          <p:cNvSpPr/>
          <p:nvPr/>
        </p:nvSpPr>
        <p:spPr>
          <a:xfrm>
            <a:off x="1126484" y="20826259"/>
            <a:ext cx="14213375" cy="0"/>
          </a:xfrm>
          <a:prstGeom prst="line">
            <a:avLst/>
          </a:prstGeom>
          <a:ln w="9525" cap="rnd">
            <a:solidFill>
              <a:srgbClr val="000001"/>
            </a:solidFill>
            <a:prstDash val="solid"/>
            <a:headEnd type="none" w="sm" len="sm"/>
            <a:tailEnd type="none" w="sm" len="sm"/>
          </a:ln>
        </p:spPr>
        <p:txBody>
          <a:bodyPr/>
          <a:lstStyle/>
          <a:p>
            <a:endParaRPr lang="es-MX"/>
          </a:p>
        </p:txBody>
      </p:sp>
      <p:grpSp>
        <p:nvGrpSpPr>
          <p:cNvPr id="13" name="Group 13"/>
          <p:cNvGrpSpPr/>
          <p:nvPr/>
        </p:nvGrpSpPr>
        <p:grpSpPr>
          <a:xfrm>
            <a:off x="1140911" y="4942089"/>
            <a:ext cx="14213098" cy="1659423"/>
            <a:chOff x="0" y="-66675"/>
            <a:chExt cx="2339605" cy="273156"/>
          </a:xfrm>
          <a:solidFill>
            <a:schemeClr val="bg2"/>
          </a:solidFill>
        </p:grpSpPr>
        <p:sp>
          <p:nvSpPr>
            <p:cNvPr id="14" name="Freeform 14"/>
            <p:cNvSpPr/>
            <p:nvPr/>
          </p:nvSpPr>
          <p:spPr>
            <a:xfrm>
              <a:off x="19272" y="11335"/>
              <a:ext cx="2306494" cy="64252"/>
            </a:xfrm>
            <a:custGeom>
              <a:avLst/>
              <a:gdLst/>
              <a:ahLst/>
              <a:cxnLst/>
              <a:rect l="l" t="t" r="r" b="b"/>
              <a:pathLst>
                <a:path w="2339605" h="206481">
                  <a:moveTo>
                    <a:pt x="0" y="0"/>
                  </a:moveTo>
                  <a:lnTo>
                    <a:pt x="2339605" y="0"/>
                  </a:lnTo>
                  <a:lnTo>
                    <a:pt x="2339605" y="206481"/>
                  </a:lnTo>
                  <a:lnTo>
                    <a:pt x="0" y="206481"/>
                  </a:lnTo>
                  <a:close/>
                </a:path>
              </a:pathLst>
            </a:custGeom>
            <a:grpFill/>
          </p:spPr>
          <p:txBody>
            <a:bodyPr/>
            <a:lstStyle/>
            <a:p>
              <a:r>
                <a:rPr lang="es-MX" sz="2400" b="1" dirty="0">
                  <a:solidFill>
                    <a:srgbClr val="002060"/>
                  </a:solidFill>
                  <a:latin typeface="Arial Black" panose="020B0604020202020204" pitchFamily="34" charset="0"/>
                  <a:cs typeface="Arial Black" panose="020B0604020202020204" pitchFamily="34" charset="0"/>
                </a:rPr>
                <a:t>AUTORES:</a:t>
              </a:r>
              <a:endParaRPr lang="es-MX" sz="2800" b="1" dirty="0">
                <a:solidFill>
                  <a:srgbClr val="002060"/>
                </a:solidFill>
                <a:latin typeface="Arial Black" panose="020B0604020202020204" pitchFamily="34" charset="0"/>
                <a:cs typeface="Arial Black" panose="020B0604020202020204" pitchFamily="34" charset="0"/>
              </a:endParaRPr>
            </a:p>
          </p:txBody>
        </p:sp>
        <p:sp>
          <p:nvSpPr>
            <p:cNvPr id="15" name="TextBox 15"/>
            <p:cNvSpPr txBox="1"/>
            <p:nvPr/>
          </p:nvSpPr>
          <p:spPr>
            <a:xfrm>
              <a:off x="0" y="-66675"/>
              <a:ext cx="2339605" cy="273156"/>
            </a:xfrm>
            <a:prstGeom prst="rect">
              <a:avLst/>
            </a:prstGeom>
            <a:grpFill/>
          </p:spPr>
          <p:txBody>
            <a:bodyPr lIns="25400" tIns="25400" rIns="25400" bIns="25400" rtlCol="0" anchor="ctr"/>
            <a:lstStyle/>
            <a:p>
              <a:pPr algn="ctr">
                <a:lnSpc>
                  <a:spcPts val="4340"/>
                </a:lnSpc>
              </a:pPr>
              <a:endParaRPr/>
            </a:p>
          </p:txBody>
        </p:sp>
      </p:grpSp>
      <p:grpSp>
        <p:nvGrpSpPr>
          <p:cNvPr id="16" name="Group 16"/>
          <p:cNvGrpSpPr/>
          <p:nvPr/>
        </p:nvGrpSpPr>
        <p:grpSpPr>
          <a:xfrm>
            <a:off x="1209522" y="12204640"/>
            <a:ext cx="14206232" cy="1121808"/>
            <a:chOff x="0" y="-89832"/>
            <a:chExt cx="1744411" cy="183052"/>
          </a:xfrm>
        </p:grpSpPr>
        <p:sp>
          <p:nvSpPr>
            <p:cNvPr id="17" name="Freeform 17"/>
            <p:cNvSpPr/>
            <p:nvPr/>
          </p:nvSpPr>
          <p:spPr>
            <a:xfrm>
              <a:off x="0" y="0"/>
              <a:ext cx="1744411" cy="89322"/>
            </a:xfrm>
            <a:custGeom>
              <a:avLst/>
              <a:gdLst/>
              <a:ahLst/>
              <a:cxnLst/>
              <a:rect l="l" t="t" r="r" b="b"/>
              <a:pathLst>
                <a:path w="1744411" h="89322">
                  <a:moveTo>
                    <a:pt x="0" y="0"/>
                  </a:moveTo>
                  <a:lnTo>
                    <a:pt x="1744411" y="0"/>
                  </a:lnTo>
                  <a:lnTo>
                    <a:pt x="1744411" y="89322"/>
                  </a:lnTo>
                  <a:lnTo>
                    <a:pt x="0" y="89322"/>
                  </a:lnTo>
                  <a:close/>
                </a:path>
              </a:pathLst>
            </a:custGeom>
            <a:solidFill>
              <a:srgbClr val="98C4EC"/>
            </a:solidFill>
          </p:spPr>
          <p:txBody>
            <a:bodyPr/>
            <a:lstStyle/>
            <a:p>
              <a:endParaRPr lang="es-MX"/>
            </a:p>
          </p:txBody>
        </p:sp>
        <p:sp>
          <p:nvSpPr>
            <p:cNvPr id="18" name="TextBox 18"/>
            <p:cNvSpPr txBox="1"/>
            <p:nvPr/>
          </p:nvSpPr>
          <p:spPr>
            <a:xfrm>
              <a:off x="0" y="-89832"/>
              <a:ext cx="1744411" cy="183052"/>
            </a:xfrm>
            <a:prstGeom prst="rect">
              <a:avLst/>
            </a:prstGeom>
            <a:solidFill>
              <a:schemeClr val="tx2"/>
            </a:solidFill>
          </p:spPr>
          <p:txBody>
            <a:bodyPr lIns="25400" tIns="25400" rIns="25400" bIns="25400" rtlCol="0" anchor="ctr"/>
            <a:lstStyle/>
            <a:p>
              <a:pPr algn="ctr">
                <a:lnSpc>
                  <a:spcPts val="4340"/>
                </a:lnSpc>
              </a:pPr>
              <a:endParaRPr dirty="0"/>
            </a:p>
          </p:txBody>
        </p:sp>
      </p:grpSp>
      <p:grpSp>
        <p:nvGrpSpPr>
          <p:cNvPr id="19" name="Group 19"/>
          <p:cNvGrpSpPr/>
          <p:nvPr/>
        </p:nvGrpSpPr>
        <p:grpSpPr>
          <a:xfrm>
            <a:off x="8194218" y="16846650"/>
            <a:ext cx="7166796" cy="3974701"/>
            <a:chOff x="-14000" y="-66675"/>
            <a:chExt cx="1179720" cy="536677"/>
          </a:xfrm>
          <a:solidFill>
            <a:schemeClr val="tx2"/>
          </a:solidFill>
        </p:grpSpPr>
        <p:sp>
          <p:nvSpPr>
            <p:cNvPr id="20" name="Freeform 20"/>
            <p:cNvSpPr/>
            <p:nvPr/>
          </p:nvSpPr>
          <p:spPr>
            <a:xfrm>
              <a:off x="0" y="0"/>
              <a:ext cx="1165720" cy="470002"/>
            </a:xfrm>
            <a:custGeom>
              <a:avLst/>
              <a:gdLst/>
              <a:ahLst/>
              <a:cxnLst/>
              <a:rect l="l" t="t" r="r" b="b"/>
              <a:pathLst>
                <a:path w="1165720" h="470002">
                  <a:moveTo>
                    <a:pt x="0" y="0"/>
                  </a:moveTo>
                  <a:lnTo>
                    <a:pt x="1165720" y="0"/>
                  </a:lnTo>
                  <a:lnTo>
                    <a:pt x="1165720" y="470002"/>
                  </a:lnTo>
                  <a:lnTo>
                    <a:pt x="0" y="470002"/>
                  </a:lnTo>
                  <a:close/>
                </a:path>
              </a:pathLst>
            </a:custGeom>
            <a:grpFill/>
          </p:spPr>
          <p:txBody>
            <a:bodyPr/>
            <a:lstStyle/>
            <a:p>
              <a:endParaRPr lang="es-MX" dirty="0"/>
            </a:p>
          </p:txBody>
        </p:sp>
        <p:sp>
          <p:nvSpPr>
            <p:cNvPr id="21" name="TextBox 21"/>
            <p:cNvSpPr txBox="1"/>
            <p:nvPr/>
          </p:nvSpPr>
          <p:spPr>
            <a:xfrm>
              <a:off x="-14000" y="-66675"/>
              <a:ext cx="1179720" cy="536677"/>
            </a:xfrm>
            <a:prstGeom prst="rect">
              <a:avLst/>
            </a:prstGeom>
            <a:grpFill/>
          </p:spPr>
          <p:txBody>
            <a:bodyPr lIns="25400" tIns="25400" rIns="25400" bIns="25400" rtlCol="0" anchor="ctr"/>
            <a:lstStyle/>
            <a:p>
              <a:pPr algn="ctr">
                <a:lnSpc>
                  <a:spcPts val="4340"/>
                </a:lnSpc>
              </a:pPr>
              <a:endParaRPr lang="es-MX" dirty="0"/>
            </a:p>
            <a:p>
              <a:pPr algn="ctr">
                <a:lnSpc>
                  <a:spcPts val="4340"/>
                </a:lnSpc>
              </a:pPr>
              <a:r>
                <a:rPr lang="es-MX" dirty="0">
                  <a:solidFill>
                    <a:schemeClr val="bg1"/>
                  </a:solidFill>
                </a:rPr>
                <a:t>.</a:t>
              </a:r>
              <a:endParaRPr dirty="0">
                <a:solidFill>
                  <a:schemeClr val="bg1"/>
                </a:solidFill>
              </a:endParaRPr>
            </a:p>
          </p:txBody>
        </p:sp>
      </p:grpSp>
      <p:sp>
        <p:nvSpPr>
          <p:cNvPr id="22" name="AutoShape 22"/>
          <p:cNvSpPr/>
          <p:nvPr/>
        </p:nvSpPr>
        <p:spPr>
          <a:xfrm>
            <a:off x="15339858" y="1119342"/>
            <a:ext cx="57149" cy="19679484"/>
          </a:xfrm>
          <a:prstGeom prst="line">
            <a:avLst/>
          </a:prstGeom>
          <a:ln w="9525" cap="rnd">
            <a:solidFill>
              <a:srgbClr val="000001"/>
            </a:solidFill>
            <a:prstDash val="solid"/>
            <a:headEnd type="none" w="sm" len="sm"/>
            <a:tailEnd type="none" w="sm" len="sm"/>
          </a:ln>
        </p:spPr>
        <p:txBody>
          <a:bodyPr/>
          <a:lstStyle/>
          <a:p>
            <a:endParaRPr lang="es-MX"/>
          </a:p>
        </p:txBody>
      </p:sp>
      <p:sp>
        <p:nvSpPr>
          <p:cNvPr id="23" name="AutoShape 23"/>
          <p:cNvSpPr/>
          <p:nvPr/>
        </p:nvSpPr>
        <p:spPr>
          <a:xfrm>
            <a:off x="1140648" y="6601513"/>
            <a:ext cx="14199212" cy="0"/>
          </a:xfrm>
          <a:prstGeom prst="line">
            <a:avLst/>
          </a:prstGeom>
          <a:ln w="9525" cap="rnd">
            <a:solidFill>
              <a:srgbClr val="000001"/>
            </a:solidFill>
            <a:prstDash val="solid"/>
            <a:headEnd type="none" w="sm" len="sm"/>
            <a:tailEnd type="none" w="sm" len="sm"/>
          </a:ln>
        </p:spPr>
        <p:txBody>
          <a:bodyPr/>
          <a:lstStyle/>
          <a:p>
            <a:endParaRPr lang="es-MX"/>
          </a:p>
        </p:txBody>
      </p:sp>
      <p:sp>
        <p:nvSpPr>
          <p:cNvPr id="24" name="AutoShape 24"/>
          <p:cNvSpPr/>
          <p:nvPr/>
        </p:nvSpPr>
        <p:spPr>
          <a:xfrm>
            <a:off x="1126484" y="5337615"/>
            <a:ext cx="14213375" cy="0"/>
          </a:xfrm>
          <a:prstGeom prst="line">
            <a:avLst/>
          </a:prstGeom>
          <a:ln w="9525" cap="rnd">
            <a:solidFill>
              <a:srgbClr val="000001"/>
            </a:solidFill>
            <a:prstDash val="solid"/>
            <a:headEnd type="none" w="sm" len="sm"/>
            <a:tailEnd type="none" w="sm" len="sm"/>
          </a:ln>
        </p:spPr>
        <p:txBody>
          <a:bodyPr/>
          <a:lstStyle/>
          <a:p>
            <a:endParaRPr lang="es-MX"/>
          </a:p>
        </p:txBody>
      </p:sp>
      <p:sp>
        <p:nvSpPr>
          <p:cNvPr id="26" name="AutoShape 26"/>
          <p:cNvSpPr/>
          <p:nvPr/>
        </p:nvSpPr>
        <p:spPr>
          <a:xfrm flipV="1">
            <a:off x="1122781" y="17286218"/>
            <a:ext cx="14217078" cy="0"/>
          </a:xfrm>
          <a:prstGeom prst="line">
            <a:avLst/>
          </a:prstGeom>
          <a:ln w="9525" cap="rnd">
            <a:solidFill>
              <a:srgbClr val="000001"/>
            </a:solidFill>
            <a:prstDash val="solid"/>
            <a:headEnd type="none" w="sm" len="sm"/>
            <a:tailEnd type="none" w="sm" len="sm"/>
          </a:ln>
        </p:spPr>
        <p:txBody>
          <a:bodyPr/>
          <a:lstStyle/>
          <a:p>
            <a:endParaRPr lang="es-MX"/>
          </a:p>
        </p:txBody>
      </p:sp>
      <p:sp>
        <p:nvSpPr>
          <p:cNvPr id="28" name="AutoShape 28"/>
          <p:cNvSpPr/>
          <p:nvPr/>
        </p:nvSpPr>
        <p:spPr>
          <a:xfrm flipV="1">
            <a:off x="1126484" y="1119341"/>
            <a:ext cx="14213375" cy="0"/>
          </a:xfrm>
          <a:prstGeom prst="line">
            <a:avLst/>
          </a:prstGeom>
          <a:ln w="9525" cap="rnd">
            <a:solidFill>
              <a:srgbClr val="000001"/>
            </a:solidFill>
            <a:prstDash val="solid"/>
            <a:headEnd type="none" w="sm" len="sm"/>
            <a:tailEnd type="none" w="sm" len="sm"/>
          </a:ln>
        </p:spPr>
        <p:txBody>
          <a:bodyPr/>
          <a:lstStyle/>
          <a:p>
            <a:endParaRPr lang="es-MX"/>
          </a:p>
        </p:txBody>
      </p:sp>
      <p:sp>
        <p:nvSpPr>
          <p:cNvPr id="32" name="AutoShape 32"/>
          <p:cNvSpPr/>
          <p:nvPr/>
        </p:nvSpPr>
        <p:spPr>
          <a:xfrm flipH="1">
            <a:off x="8260826" y="17290981"/>
            <a:ext cx="0" cy="2855260"/>
          </a:xfrm>
          <a:prstGeom prst="line">
            <a:avLst/>
          </a:prstGeom>
          <a:ln w="9525" cap="rnd">
            <a:solidFill>
              <a:srgbClr val="000001"/>
            </a:solidFill>
            <a:prstDash val="solid"/>
            <a:headEnd type="none" w="sm" len="sm"/>
            <a:tailEnd type="none" w="sm" len="sm"/>
          </a:ln>
        </p:spPr>
        <p:txBody>
          <a:bodyPr/>
          <a:lstStyle/>
          <a:p>
            <a:endParaRPr lang="es-MX"/>
          </a:p>
        </p:txBody>
      </p:sp>
      <p:sp>
        <p:nvSpPr>
          <p:cNvPr id="42" name="Freeform 42"/>
          <p:cNvSpPr/>
          <p:nvPr/>
        </p:nvSpPr>
        <p:spPr>
          <a:xfrm>
            <a:off x="12731455" y="1466426"/>
            <a:ext cx="861783" cy="861783"/>
          </a:xfrm>
          <a:custGeom>
            <a:avLst/>
            <a:gdLst/>
            <a:ahLst/>
            <a:cxnLst/>
            <a:rect l="l" t="t" r="r" b="b"/>
            <a:pathLst>
              <a:path w="861783" h="861783">
                <a:moveTo>
                  <a:pt x="0" y="0"/>
                </a:moveTo>
                <a:lnTo>
                  <a:pt x="861782" y="0"/>
                </a:lnTo>
                <a:lnTo>
                  <a:pt x="861782" y="861783"/>
                </a:lnTo>
                <a:lnTo>
                  <a:pt x="0" y="861783"/>
                </a:lnTo>
                <a:lnTo>
                  <a:pt x="0" y="0"/>
                </a:lnTo>
                <a:close/>
              </a:path>
            </a:pathLst>
          </a:custGeom>
          <a:blipFill>
            <a:blip r:embed="rId2"/>
            <a:stretch>
              <a:fillRect/>
            </a:stretch>
          </a:blipFill>
        </p:spPr>
        <p:txBody>
          <a:bodyPr/>
          <a:lstStyle/>
          <a:p>
            <a:endParaRPr lang="es-MX"/>
          </a:p>
        </p:txBody>
      </p:sp>
      <p:sp>
        <p:nvSpPr>
          <p:cNvPr id="43" name="Freeform 43"/>
          <p:cNvSpPr/>
          <p:nvPr/>
        </p:nvSpPr>
        <p:spPr>
          <a:xfrm>
            <a:off x="11602158" y="1645920"/>
            <a:ext cx="968635" cy="660433"/>
          </a:xfrm>
          <a:custGeom>
            <a:avLst/>
            <a:gdLst/>
            <a:ahLst/>
            <a:cxnLst/>
            <a:rect l="l" t="t" r="r" b="b"/>
            <a:pathLst>
              <a:path w="968635" h="660433">
                <a:moveTo>
                  <a:pt x="0" y="0"/>
                </a:moveTo>
                <a:lnTo>
                  <a:pt x="968635" y="0"/>
                </a:lnTo>
                <a:lnTo>
                  <a:pt x="968635" y="660433"/>
                </a:lnTo>
                <a:lnTo>
                  <a:pt x="0" y="660433"/>
                </a:lnTo>
                <a:lnTo>
                  <a:pt x="0" y="0"/>
                </a:lnTo>
                <a:close/>
              </a:path>
            </a:pathLst>
          </a:custGeom>
          <a:blipFill>
            <a:blip r:embed="rId3"/>
            <a:stretch>
              <a:fillRect/>
            </a:stretch>
          </a:blipFill>
        </p:spPr>
        <p:txBody>
          <a:bodyPr/>
          <a:lstStyle/>
          <a:p>
            <a:endParaRPr lang="es-MX"/>
          </a:p>
        </p:txBody>
      </p:sp>
      <p:sp>
        <p:nvSpPr>
          <p:cNvPr id="44" name="Freeform 44"/>
          <p:cNvSpPr/>
          <p:nvPr/>
        </p:nvSpPr>
        <p:spPr>
          <a:xfrm>
            <a:off x="13900395" y="1608623"/>
            <a:ext cx="1067778" cy="614986"/>
          </a:xfrm>
          <a:custGeom>
            <a:avLst/>
            <a:gdLst/>
            <a:ahLst/>
            <a:cxnLst/>
            <a:rect l="l" t="t" r="r" b="b"/>
            <a:pathLst>
              <a:path w="1067778" h="614986">
                <a:moveTo>
                  <a:pt x="0" y="0"/>
                </a:moveTo>
                <a:lnTo>
                  <a:pt x="1067777" y="0"/>
                </a:lnTo>
                <a:lnTo>
                  <a:pt x="1067777" y="614986"/>
                </a:lnTo>
                <a:lnTo>
                  <a:pt x="0" y="614986"/>
                </a:lnTo>
                <a:lnTo>
                  <a:pt x="0" y="0"/>
                </a:lnTo>
                <a:close/>
              </a:path>
            </a:pathLst>
          </a:custGeom>
          <a:blipFill>
            <a:blip r:embed="rId4"/>
            <a:stretch>
              <a:fillRect/>
            </a:stretch>
          </a:blipFill>
        </p:spPr>
        <p:txBody>
          <a:bodyPr/>
          <a:lstStyle/>
          <a:p>
            <a:endParaRPr lang="es-MX"/>
          </a:p>
        </p:txBody>
      </p:sp>
      <p:sp>
        <p:nvSpPr>
          <p:cNvPr id="45" name="Freeform 45"/>
          <p:cNvSpPr/>
          <p:nvPr/>
        </p:nvSpPr>
        <p:spPr>
          <a:xfrm>
            <a:off x="1206725" y="1188968"/>
            <a:ext cx="1454296" cy="1454296"/>
          </a:xfrm>
          <a:custGeom>
            <a:avLst/>
            <a:gdLst/>
            <a:ahLst/>
            <a:cxnLst/>
            <a:rect l="l" t="t" r="r" b="b"/>
            <a:pathLst>
              <a:path w="1454296" h="1454296">
                <a:moveTo>
                  <a:pt x="0" y="0"/>
                </a:moveTo>
                <a:lnTo>
                  <a:pt x="1454297" y="0"/>
                </a:lnTo>
                <a:lnTo>
                  <a:pt x="1454297" y="1454296"/>
                </a:lnTo>
                <a:lnTo>
                  <a:pt x="0" y="1454296"/>
                </a:lnTo>
                <a:lnTo>
                  <a:pt x="0" y="0"/>
                </a:lnTo>
                <a:close/>
              </a:path>
            </a:pathLst>
          </a:custGeom>
          <a:blipFill>
            <a:blip r:embed="rId5"/>
            <a:stretch>
              <a:fillRect/>
            </a:stretch>
          </a:blipFill>
        </p:spPr>
        <p:txBody>
          <a:bodyPr/>
          <a:lstStyle/>
          <a:p>
            <a:endParaRPr lang="es-MX"/>
          </a:p>
        </p:txBody>
      </p:sp>
      <p:sp>
        <p:nvSpPr>
          <p:cNvPr id="48" name="TextBox 48"/>
          <p:cNvSpPr txBox="1"/>
          <p:nvPr/>
        </p:nvSpPr>
        <p:spPr>
          <a:xfrm>
            <a:off x="1202768" y="5954918"/>
            <a:ext cx="14011951" cy="656398"/>
          </a:xfrm>
          <a:prstGeom prst="rect">
            <a:avLst/>
          </a:prstGeom>
          <a:solidFill>
            <a:schemeClr val="bg2"/>
          </a:solidFill>
        </p:spPr>
        <p:txBody>
          <a:bodyPr wrap="square" lIns="0" tIns="0" rIns="0" bIns="0" rtlCol="0" anchor="t">
            <a:spAutoFit/>
          </a:bodyPr>
          <a:lstStyle/>
          <a:p>
            <a:pPr>
              <a:lnSpc>
                <a:spcPts val="2499"/>
              </a:lnSpc>
            </a:pPr>
            <a:r>
              <a:rPr lang="es-MX" sz="2800" b="1" i="1" dirty="0">
                <a:latin typeface="BODONI 72 OLDSTYLE BOOK" pitchFamily="2" charset="0"/>
                <a:ea typeface="Calibri" panose="020F0502020204030204" pitchFamily="34" charset="0"/>
                <a:cs typeface="Times New Roman" panose="02020603050405020304" pitchFamily="18" charset="0"/>
              </a:rPr>
              <a:t>Dr. García Estrada, Antonio De J. </a:t>
            </a:r>
            <a:r>
              <a:rPr lang="es-MX" sz="2800" i="1" dirty="0">
                <a:latin typeface="Bodoni 72 Oldstyle Book" pitchFamily="2" charset="0"/>
                <a:ea typeface="Calibri" panose="020F0502020204030204" pitchFamily="34" charset="0"/>
                <a:cs typeface="Times New Roman" panose="02020603050405020304" pitchFamily="18" charset="0"/>
              </a:rPr>
              <a:t>Dr. Macías Dueñes, Ruben. Dr. Domínguez Jiménez, Edgar. Dr. Osorio Montejo, Rodrigo. Dra. Maytorena Gutiérrez, Karla </a:t>
            </a:r>
            <a:r>
              <a:rPr lang="es-MX" sz="1000" i="1" dirty="0">
                <a:latin typeface="Bodoni 72 Oldstyle Book" pitchFamily="2" charset="0"/>
                <a:ea typeface="Calibri" panose="020F0502020204030204" pitchFamily="34" charset="0"/>
                <a:cs typeface="Times New Roman" panose="02020603050405020304" pitchFamily="18" charset="0"/>
              </a:rPr>
              <a:t>C</a:t>
            </a:r>
          </a:p>
        </p:txBody>
      </p:sp>
      <p:sp>
        <p:nvSpPr>
          <p:cNvPr id="58" name="TextBox 58"/>
          <p:cNvSpPr txBox="1"/>
          <p:nvPr/>
        </p:nvSpPr>
        <p:spPr>
          <a:xfrm>
            <a:off x="1126484" y="6745664"/>
            <a:ext cx="14199087" cy="363946"/>
          </a:xfrm>
          <a:prstGeom prst="rect">
            <a:avLst/>
          </a:prstGeom>
          <a:solidFill>
            <a:schemeClr val="bg2">
              <a:lumMod val="50000"/>
            </a:schemeClr>
          </a:solidFill>
        </p:spPr>
        <p:txBody>
          <a:bodyPr wrap="square" lIns="0" tIns="0" rIns="0" bIns="0" rtlCol="0" anchor="t">
            <a:spAutoFit/>
          </a:bodyPr>
          <a:lstStyle/>
          <a:p>
            <a:pPr algn="ctr">
              <a:lnSpc>
                <a:spcPts val="2799"/>
              </a:lnSpc>
            </a:pPr>
            <a:r>
              <a:rPr lang="en-US" sz="2400" b="1" spc="89" dirty="0">
                <a:solidFill>
                  <a:srgbClr val="002060"/>
                </a:solidFill>
                <a:latin typeface="Arial Black" panose="020B0604020202020204" pitchFamily="34" charset="0"/>
                <a:ea typeface="Gordita Bold"/>
                <a:cs typeface="Arial Black" panose="020B0604020202020204" pitchFamily="34" charset="0"/>
                <a:sym typeface="Gordita Bold"/>
              </a:rPr>
              <a:t>INTRODUCCIÓN</a:t>
            </a:r>
            <a:r>
              <a:rPr lang="en-US" sz="2800" b="1" spc="89" dirty="0">
                <a:solidFill>
                  <a:srgbClr val="002060"/>
                </a:solidFill>
                <a:latin typeface="Arial Black" panose="020B0604020202020204" pitchFamily="34" charset="0"/>
                <a:ea typeface="Gordita Bold"/>
                <a:cs typeface="Arial Black" panose="020B0604020202020204" pitchFamily="34" charset="0"/>
                <a:sym typeface="Gordita Bold"/>
              </a:rPr>
              <a:t>: </a:t>
            </a:r>
          </a:p>
        </p:txBody>
      </p:sp>
      <p:sp>
        <p:nvSpPr>
          <p:cNvPr id="66" name="TextBox 66"/>
          <p:cNvSpPr txBox="1"/>
          <p:nvPr/>
        </p:nvSpPr>
        <p:spPr>
          <a:xfrm>
            <a:off x="8260826" y="17367835"/>
            <a:ext cx="7086039" cy="378245"/>
          </a:xfrm>
          <a:prstGeom prst="rect">
            <a:avLst/>
          </a:prstGeom>
        </p:spPr>
        <p:txBody>
          <a:bodyPr wrap="square" lIns="0" tIns="0" rIns="0" bIns="0" rtlCol="0" anchor="t">
            <a:spAutoFit/>
          </a:bodyPr>
          <a:lstStyle/>
          <a:p>
            <a:pPr algn="ctr">
              <a:lnSpc>
                <a:spcPts val="2799"/>
              </a:lnSpc>
            </a:pPr>
            <a:r>
              <a:rPr lang="en-US" sz="3200" spc="89" dirty="0">
                <a:solidFill>
                  <a:srgbClr val="FFFF00"/>
                </a:solidFill>
                <a:latin typeface="Bodoni 72 Oldstyle Book" pitchFamily="2" charset="0"/>
                <a:ea typeface="Gordita Bold"/>
                <a:cs typeface="Arial Black" panose="020B0604020202020204" pitchFamily="34" charset="0"/>
                <a:sym typeface="Gordita Bold"/>
              </a:rPr>
              <a:t>CONCLUSIONES</a:t>
            </a:r>
            <a:r>
              <a:rPr lang="en-US" sz="2400" spc="89" dirty="0">
                <a:solidFill>
                  <a:srgbClr val="FFFF00"/>
                </a:solidFill>
                <a:latin typeface="Bodoni 72 Oldstyle Book" pitchFamily="2" charset="0"/>
                <a:ea typeface="Gordita Bold"/>
                <a:cs typeface="Arial Black" panose="020B0604020202020204" pitchFamily="34" charset="0"/>
                <a:sym typeface="Gordita Bold"/>
              </a:rPr>
              <a:t>:</a:t>
            </a:r>
          </a:p>
        </p:txBody>
      </p:sp>
      <p:pic>
        <p:nvPicPr>
          <p:cNvPr id="71" name="Imagen 70">
            <a:extLst>
              <a:ext uri="{FF2B5EF4-FFF2-40B4-BE49-F238E27FC236}">
                <a16:creationId xmlns:a16="http://schemas.microsoft.com/office/drawing/2014/main" id="{CAD489BF-8C59-9971-792E-CA20D0003DE7}"/>
              </a:ext>
            </a:extLst>
          </p:cNvPr>
          <p:cNvPicPr>
            <a:picLocks noChangeAspect="1"/>
          </p:cNvPicPr>
          <p:nvPr/>
        </p:nvPicPr>
        <p:blipFill>
          <a:blip r:embed="rId6">
            <a:alphaModFix amt="59000"/>
            <a:extLst>
              <a:ext uri="{28A0092B-C50C-407E-A947-70E740481C1C}">
                <a14:useLocalDpi xmlns:a14="http://schemas.microsoft.com/office/drawing/2010/main" val="0"/>
              </a:ext>
            </a:extLst>
          </a:blip>
          <a:stretch>
            <a:fillRect/>
          </a:stretch>
        </p:blipFill>
        <p:spPr>
          <a:xfrm>
            <a:off x="1140771" y="1086164"/>
            <a:ext cx="14227663" cy="3401576"/>
          </a:xfrm>
          <a:prstGeom prst="rect">
            <a:avLst/>
          </a:prstGeom>
        </p:spPr>
      </p:pic>
      <p:pic>
        <p:nvPicPr>
          <p:cNvPr id="1026" name="Picture 2" descr="CEI450">
            <a:extLst>
              <a:ext uri="{FF2B5EF4-FFF2-40B4-BE49-F238E27FC236}">
                <a16:creationId xmlns:a16="http://schemas.microsoft.com/office/drawing/2014/main" id="{494A6A9B-A784-EA19-D191-884EACC8AEA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215678" y="1146774"/>
            <a:ext cx="2138331" cy="149649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sidencia Neurocirugía 450">
            <a:extLst>
              <a:ext uri="{FF2B5EF4-FFF2-40B4-BE49-F238E27FC236}">
                <a16:creationId xmlns:a16="http://schemas.microsoft.com/office/drawing/2014/main" id="{E1D8BEDA-6333-B2ED-E671-76F5BAD64FF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92602" y="1139168"/>
            <a:ext cx="1957752" cy="151381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Escudo | Portal UNAM">
            <a:extLst>
              <a:ext uri="{FF2B5EF4-FFF2-40B4-BE49-F238E27FC236}">
                <a16:creationId xmlns:a16="http://schemas.microsoft.com/office/drawing/2014/main" id="{FE5D8F83-55EB-014C-C476-0E46FEA06C5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03457" y="1146774"/>
            <a:ext cx="2725400" cy="1627610"/>
          </a:xfrm>
          <a:prstGeom prst="rect">
            <a:avLst/>
          </a:prstGeom>
          <a:noFill/>
          <a:extLst>
            <a:ext uri="{909E8E84-426E-40DD-AFC4-6F175D3DCCD1}">
              <a14:hiddenFill xmlns:a14="http://schemas.microsoft.com/office/drawing/2010/main">
                <a:solidFill>
                  <a:srgbClr val="FFFFFF"/>
                </a:solidFill>
              </a14:hiddenFill>
            </a:ext>
          </a:extLst>
        </p:spPr>
      </p:pic>
      <p:sp>
        <p:nvSpPr>
          <p:cNvPr id="72" name="CuadroTexto 71">
            <a:extLst>
              <a:ext uri="{FF2B5EF4-FFF2-40B4-BE49-F238E27FC236}">
                <a16:creationId xmlns:a16="http://schemas.microsoft.com/office/drawing/2014/main" id="{E4148635-C294-B245-BF3A-62AD59FAE9F1}"/>
              </a:ext>
            </a:extLst>
          </p:cNvPr>
          <p:cNvSpPr txBox="1"/>
          <p:nvPr/>
        </p:nvSpPr>
        <p:spPr>
          <a:xfrm>
            <a:off x="1202768" y="3148187"/>
            <a:ext cx="14122803" cy="2123658"/>
          </a:xfrm>
          <a:prstGeom prst="rect">
            <a:avLst/>
          </a:prstGeom>
          <a:solidFill>
            <a:schemeClr val="tx2"/>
          </a:solidFill>
        </p:spPr>
        <p:txBody>
          <a:bodyPr wrap="square" rtlCol="0">
            <a:spAutoFit/>
          </a:bodyPr>
          <a:lstStyle/>
          <a:p>
            <a:r>
              <a:rPr lang="es-MX" sz="4400" dirty="0">
                <a:solidFill>
                  <a:srgbClr val="FFFF00"/>
                </a:solidFill>
                <a:latin typeface="Bodoni 72 Oldstyle Book" pitchFamily="2" charset="0"/>
                <a:cs typeface="ADLaM Display" panose="020F0502020204030204" pitchFamily="34" charset="0"/>
              </a:rPr>
              <a:t>REVISIÓN INTEGRAL DE GLIOBLASTOMA: PRESENTACIÓN CLÍNICA, DIAGNÓSTICO POR IMAGEN </a:t>
            </a:r>
            <a:r>
              <a:rPr lang="es-MX" sz="4400">
                <a:solidFill>
                  <a:srgbClr val="FFFF00"/>
                </a:solidFill>
                <a:latin typeface="Bodoni 72 Oldstyle Book" pitchFamily="2" charset="0"/>
                <a:cs typeface="ADLaM Display" panose="020F0502020204030204" pitchFamily="34" charset="0"/>
              </a:rPr>
              <a:t>Y TRATAMIENTO.</a:t>
            </a:r>
            <a:endParaRPr lang="es-MX" sz="4400" dirty="0">
              <a:solidFill>
                <a:srgbClr val="FFFF00"/>
              </a:solidFill>
              <a:latin typeface="Bodoni 72 Oldstyle Book" pitchFamily="2" charset="0"/>
              <a:cs typeface="ADLaM Display" panose="020F0502020204030204" pitchFamily="34" charset="0"/>
            </a:endParaRPr>
          </a:p>
        </p:txBody>
      </p:sp>
      <p:sp>
        <p:nvSpPr>
          <p:cNvPr id="74" name="CuadroTexto 73">
            <a:extLst>
              <a:ext uri="{FF2B5EF4-FFF2-40B4-BE49-F238E27FC236}">
                <a16:creationId xmlns:a16="http://schemas.microsoft.com/office/drawing/2014/main" id="{9E151EA9-AC10-FC2C-7A86-85BBD457EF61}"/>
              </a:ext>
            </a:extLst>
          </p:cNvPr>
          <p:cNvSpPr txBox="1"/>
          <p:nvPr/>
        </p:nvSpPr>
        <p:spPr>
          <a:xfrm>
            <a:off x="1179507" y="7163992"/>
            <a:ext cx="14146064" cy="5016758"/>
          </a:xfrm>
          <a:prstGeom prst="rect">
            <a:avLst/>
          </a:prstGeom>
          <a:solidFill>
            <a:schemeClr val="bg2">
              <a:lumMod val="90000"/>
            </a:schemeClr>
          </a:solidFill>
        </p:spPr>
        <p:txBody>
          <a:bodyPr wrap="square" rtlCol="0">
            <a:spAutoFit/>
          </a:bodyPr>
          <a:lstStyle/>
          <a:p>
            <a:pPr algn="just"/>
            <a:r>
              <a:rPr lang="es-MX" sz="3200" dirty="0">
                <a:latin typeface="Bodoni 72 Oldstyle Book" pitchFamily="2" charset="0"/>
              </a:rPr>
              <a:t>El glioblastoma es el tumor cerebral primario más común y agresivo en adultos. Las características histopatológicas que lo definen son la necrosis y la proliferación endotelial, lo que resulta en la asignación de grado IV, el grado más alto en la clasificación de la OMS. Mutaciones puntuales específicas de los genes que codifican la isocitrato deshidrogenasa (IDH) 1 o 2 parecen definir molecularmente estos tumores, que se asocian con una edad más joven y un pronóstico más favorable; la gran mayoría de los glioblastomas son IDH de tipo silvestre. El tratamiento estándar del glioblastoma incluye cirugía, radioterapia y quimioterapia alquilante. La metilación del promotor del gen que codifica O6- metilguanil ADN metiltransferasa (MGMT), predice el beneficio de la quimioterapia alquilante con temozolomida.</a:t>
            </a:r>
          </a:p>
        </p:txBody>
      </p:sp>
      <p:sp>
        <p:nvSpPr>
          <p:cNvPr id="79" name="TextBox 59">
            <a:extLst>
              <a:ext uri="{FF2B5EF4-FFF2-40B4-BE49-F238E27FC236}">
                <a16:creationId xmlns:a16="http://schemas.microsoft.com/office/drawing/2014/main" id="{A7538B57-B97E-0C34-2ED0-799BC27E6902}"/>
              </a:ext>
            </a:extLst>
          </p:cNvPr>
          <p:cNvSpPr txBox="1"/>
          <p:nvPr/>
        </p:nvSpPr>
        <p:spPr>
          <a:xfrm>
            <a:off x="1490898" y="12603477"/>
            <a:ext cx="13098457" cy="405496"/>
          </a:xfrm>
          <a:prstGeom prst="rect">
            <a:avLst/>
          </a:prstGeom>
        </p:spPr>
        <p:txBody>
          <a:bodyPr wrap="square" lIns="0" tIns="0" rIns="0" bIns="0" rtlCol="0" anchor="t">
            <a:spAutoFit/>
          </a:bodyPr>
          <a:lstStyle/>
          <a:p>
            <a:pPr algn="ctr">
              <a:lnSpc>
                <a:spcPts val="2799"/>
              </a:lnSpc>
            </a:pPr>
            <a:r>
              <a:rPr lang="en-US" sz="3600" spc="109" dirty="0">
                <a:solidFill>
                  <a:srgbClr val="FFFF00"/>
                </a:solidFill>
                <a:latin typeface="Bodoni 72 Oldstyle Book" pitchFamily="2" charset="0"/>
                <a:ea typeface="Gordita"/>
                <a:cs typeface="Gordita"/>
                <a:sym typeface="Gordita"/>
              </a:rPr>
              <a:t>CUADRO CLINICO</a:t>
            </a:r>
          </a:p>
        </p:txBody>
      </p:sp>
      <p:sp>
        <p:nvSpPr>
          <p:cNvPr id="82" name="CuadroTexto 81">
            <a:extLst>
              <a:ext uri="{FF2B5EF4-FFF2-40B4-BE49-F238E27FC236}">
                <a16:creationId xmlns:a16="http://schemas.microsoft.com/office/drawing/2014/main" id="{43086C02-010C-6F11-3A02-898C441C6D7B}"/>
              </a:ext>
            </a:extLst>
          </p:cNvPr>
          <p:cNvSpPr txBox="1"/>
          <p:nvPr/>
        </p:nvSpPr>
        <p:spPr>
          <a:xfrm>
            <a:off x="1176429" y="5316440"/>
            <a:ext cx="3636030" cy="523220"/>
          </a:xfrm>
          <a:prstGeom prst="rect">
            <a:avLst/>
          </a:prstGeom>
          <a:noFill/>
        </p:spPr>
        <p:txBody>
          <a:bodyPr wrap="square" rtlCol="0">
            <a:spAutoFit/>
          </a:bodyPr>
          <a:lstStyle/>
          <a:p>
            <a:r>
              <a:rPr lang="es-MX" sz="2800" b="1" dirty="0">
                <a:solidFill>
                  <a:srgbClr val="002060"/>
                </a:solidFill>
                <a:latin typeface="Arial Black" panose="020B0604020202020204" pitchFamily="34" charset="0"/>
                <a:cs typeface="Arial Black" panose="020B0604020202020204" pitchFamily="34" charset="0"/>
              </a:rPr>
              <a:t>AUTORES:</a:t>
            </a:r>
          </a:p>
        </p:txBody>
      </p:sp>
      <p:sp>
        <p:nvSpPr>
          <p:cNvPr id="83" name="CuadroTexto 82">
            <a:extLst>
              <a:ext uri="{FF2B5EF4-FFF2-40B4-BE49-F238E27FC236}">
                <a16:creationId xmlns:a16="http://schemas.microsoft.com/office/drawing/2014/main" id="{29E296B7-74C5-43F7-045B-7FD6B0241CF5}"/>
              </a:ext>
            </a:extLst>
          </p:cNvPr>
          <p:cNvSpPr txBox="1"/>
          <p:nvPr/>
        </p:nvSpPr>
        <p:spPr>
          <a:xfrm>
            <a:off x="1209522" y="13302560"/>
            <a:ext cx="14144487" cy="3970318"/>
          </a:xfrm>
          <a:prstGeom prst="rect">
            <a:avLst/>
          </a:prstGeom>
          <a:solidFill>
            <a:schemeClr val="bg2"/>
          </a:solidFill>
        </p:spPr>
        <p:txBody>
          <a:bodyPr wrap="square" rtlCol="0">
            <a:spAutoFit/>
          </a:bodyPr>
          <a:lstStyle/>
          <a:p>
            <a:pPr algn="just"/>
            <a:r>
              <a:rPr lang="es-MX" sz="2800" dirty="0">
                <a:latin typeface="Bodoni 72 Oldstyle Book" pitchFamily="2" charset="0"/>
              </a:rPr>
              <a:t>Masculino de 69 años de edad con antecedente de hipertensión arterial sistémica de 8 años de evolución y tabaquismo durante 19 años a razón de 3 cigarrillos al día. Comenzó su padecimiento el 29/05/2025 comenzando con cefalea en hemicraneo derecho de intensidad 7/10 EVA recibiendo tratamiento sintomático, no refiere mejoría por lo que acude a esta institución. Donde se realiza TAC de cráneo y se interconsulta a Neurocirugía.</a:t>
            </a:r>
          </a:p>
          <a:p>
            <a:pPr algn="just"/>
            <a:r>
              <a:rPr lang="es-MX" sz="2800" dirty="0">
                <a:latin typeface="Bodoni 72 Oldstyle Book" pitchFamily="2" charset="0"/>
              </a:rPr>
              <a:t>A la exploración física pupilas anisometricas derecha 4mm vs 3mm izquierda sin déficits motores o sensitivos. TAC de cráneo que evidencia lesión supratentorial intra axial en region temporal derecha. </a:t>
            </a:r>
          </a:p>
          <a:p>
            <a:pPr algn="just"/>
            <a:r>
              <a:rPr lang="es-MX" sz="2800" dirty="0">
                <a:latin typeface="Bodoni 72 Oldstyle Book" pitchFamily="2" charset="0"/>
              </a:rPr>
              <a:t>Cirugía el día 10/06/2025 en donde se realizó resección de lesión por craneotomía</a:t>
            </a:r>
          </a:p>
          <a:p>
            <a:pPr algn="just"/>
            <a:r>
              <a:rPr lang="es-MX" sz="2800" dirty="0">
                <a:latin typeface="Bodoni 72 Oldstyle Book" pitchFamily="2" charset="0"/>
              </a:rPr>
              <a:t>Muestra de histopatología transoperatoria la cual reporto glioma de alto grado.</a:t>
            </a:r>
          </a:p>
        </p:txBody>
      </p:sp>
      <p:pic>
        <p:nvPicPr>
          <p:cNvPr id="1032" name="Picture 8" descr="Glioblastoma, IDH-wildtype | Radiology Reference Article | Radiopaedia.org">
            <a:extLst>
              <a:ext uri="{FF2B5EF4-FFF2-40B4-BE49-F238E27FC236}">
                <a16:creationId xmlns:a16="http://schemas.microsoft.com/office/drawing/2014/main" id="{06849938-EFC4-0D8B-4D7C-A820AED6485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2335" y="17272878"/>
            <a:ext cx="3700120" cy="358361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Glioblastoma - IDH-1 wildtype | Radiology Case | Radiopaedia.org">
            <a:extLst>
              <a:ext uri="{FF2B5EF4-FFF2-40B4-BE49-F238E27FC236}">
                <a16:creationId xmlns:a16="http://schemas.microsoft.com/office/drawing/2014/main" id="{135444DD-B20D-D415-B381-F55E8613221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12455" y="17272878"/>
            <a:ext cx="3413644" cy="3550894"/>
          </a:xfrm>
          <a:prstGeom prst="rect">
            <a:avLst/>
          </a:prstGeom>
          <a:noFill/>
          <a:extLst>
            <a:ext uri="{909E8E84-426E-40DD-AFC4-6F175D3DCCD1}">
              <a14:hiddenFill xmlns:a14="http://schemas.microsoft.com/office/drawing/2010/main">
                <a:solidFill>
                  <a:srgbClr val="FFFFFF"/>
                </a:solidFill>
              </a14:hiddenFill>
            </a:ext>
          </a:extLst>
        </p:spPr>
      </p:pic>
      <p:sp>
        <p:nvSpPr>
          <p:cNvPr id="84" name="CuadroTexto 83">
            <a:extLst>
              <a:ext uri="{FF2B5EF4-FFF2-40B4-BE49-F238E27FC236}">
                <a16:creationId xmlns:a16="http://schemas.microsoft.com/office/drawing/2014/main" id="{995120B0-E234-504E-D2DA-161B79AFA4CF}"/>
              </a:ext>
            </a:extLst>
          </p:cNvPr>
          <p:cNvSpPr txBox="1"/>
          <p:nvPr/>
        </p:nvSpPr>
        <p:spPr>
          <a:xfrm>
            <a:off x="8329886" y="17942243"/>
            <a:ext cx="7064745" cy="2677656"/>
          </a:xfrm>
          <a:prstGeom prst="rect">
            <a:avLst/>
          </a:prstGeom>
          <a:noFill/>
        </p:spPr>
        <p:txBody>
          <a:bodyPr wrap="square" rtlCol="0">
            <a:spAutoFit/>
          </a:bodyPr>
          <a:lstStyle/>
          <a:p>
            <a:pPr algn="just"/>
            <a:r>
              <a:rPr lang="es-MX" sz="2400" dirty="0">
                <a:solidFill>
                  <a:schemeClr val="bg1"/>
                </a:solidFill>
                <a:latin typeface="Bodoni 72 Oldstyle Book" pitchFamily="2" charset="0"/>
              </a:rPr>
              <a:t>Los avances en la caracterización molecular del glioblastoma han permitido la identificación de una gran cantidad de nuevas dianas terapéuticas. La clasificación de la OMS, basada en histología, se complementa cada vez más con la evaluación de marcadores moleculares, como el estado de IDH y MGMT. Considerando la heterogeneidad del glioblastoma.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383</Words>
  <Application>Microsoft Macintosh PowerPoint</Application>
  <PresentationFormat>Personalizado</PresentationFormat>
  <Paragraphs>15</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Bodoni 72 Oldstyle Book</vt:lpstr>
      <vt:lpstr>Calibri</vt:lpstr>
      <vt:lpstr>Arial Black</vt:lpstr>
      <vt:lpstr>Bodoni 72 Oldstyle Book</vt:lpstr>
      <vt:lpstr>Arial</vt:lpstr>
      <vt:lpstr>Office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Sx de HAKIM ADAMS</dc:title>
  <cp:lastModifiedBy>ANA CRISTINA GARCIA ESTRADA</cp:lastModifiedBy>
  <cp:revision>3</cp:revision>
  <dcterms:created xsi:type="dcterms:W3CDTF">2006-08-16T00:00:00Z</dcterms:created>
  <dcterms:modified xsi:type="dcterms:W3CDTF">2025-06-24T18:58:52Z</dcterms:modified>
  <dc:identifier>DAGqrucPTsg</dc:identifier>
</cp:coreProperties>
</file>